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10287000" cx="18288000"/>
  <p:notesSz cx="6858000" cy="9144000"/>
  <p:embeddedFontLst>
    <p:embeddedFont>
      <p:font typeface="Century Gothic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.fntdata"/><Relationship Id="rId11" Type="http://schemas.openxmlformats.org/officeDocument/2006/relationships/slide" Target="slides/slide6.xml"/><Relationship Id="rId22" Type="http://schemas.openxmlformats.org/officeDocument/2006/relationships/font" Target="fonts/CenturyGothic-boldItalic.fntdata"/><Relationship Id="rId10" Type="http://schemas.openxmlformats.org/officeDocument/2006/relationships/slide" Target="slides/slide5.xml"/><Relationship Id="rId21" Type="http://schemas.openxmlformats.org/officeDocument/2006/relationships/font" Target="fonts/CenturyGothic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2"/>
          <p:cNvPicPr preferRelativeResize="0"/>
          <p:nvPr/>
        </p:nvPicPr>
        <p:blipFill rotWithShape="1">
          <a:blip r:embed="rId3">
            <a:alphaModFix amt="58999"/>
          </a:blip>
          <a:srcRect b="0" l="0" r="0" t="0"/>
          <a:stretch/>
        </p:blipFill>
        <p:spPr>
          <a:xfrm>
            <a:off x="5029200" y="1028700"/>
            <a:ext cx="82296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2"/>
          <p:cNvSpPr txBox="1"/>
          <p:nvPr/>
        </p:nvSpPr>
        <p:spPr>
          <a:xfrm>
            <a:off x="1432560" y="6622478"/>
            <a:ext cx="16183288" cy="19728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i="0" lang="en-US" sz="8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Calderdale Big Conversation</a:t>
            </a:r>
            <a:endParaRPr b="1" i="0" sz="8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8700" y="2952369"/>
            <a:ext cx="16230600" cy="2191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9725" y="7286000"/>
            <a:ext cx="2258008" cy="225800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/>
        </p:nvSpPr>
        <p:spPr>
          <a:xfrm>
            <a:off x="6119437" y="933450"/>
            <a:ext cx="12051473" cy="6900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 Up Screens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10500751" y="3086821"/>
            <a:ext cx="7167747" cy="7027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1490" lvl="1" marL="54298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8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Mobile van in different places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1490" lvl="1" marL="54298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8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 info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1490" lvl="1" marL="54298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8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Digital or physical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1490" lvl="1" marL="54298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8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involve council staff or not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1490" lvl="1" marL="54298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8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Reaches more and different people</a:t>
            </a:r>
            <a:endParaRPr/>
          </a:p>
          <a:p>
            <a:pPr indent="-62701" lvl="1" marL="54298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8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5512" y="5304559"/>
            <a:ext cx="6328686" cy="41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30744" y="1536635"/>
            <a:ext cx="5612660" cy="3500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01292" y="7141042"/>
            <a:ext cx="2258008" cy="225800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/>
        </p:nvSpPr>
        <p:spPr>
          <a:xfrm>
            <a:off x="9409474" y="952500"/>
            <a:ext cx="6063956" cy="6900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Talk - Sofa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10149841" y="1883384"/>
            <a:ext cx="7518660" cy="52576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1490" lvl="1" marL="54298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8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Mobile, safe space</a:t>
            </a:r>
            <a:endParaRPr/>
          </a:p>
          <a:p>
            <a:pPr indent="-271490" lvl="1" marL="54298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8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Unstructured and structured conversations</a:t>
            </a:r>
            <a:endParaRPr/>
          </a:p>
          <a:p>
            <a:pPr indent="-271490" lvl="1" marL="54298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8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Reduces isolation</a:t>
            </a:r>
            <a:endParaRPr/>
          </a:p>
          <a:p>
            <a:pPr indent="-271490" lvl="1" marL="54298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8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 physical positioning opens food for thought on how Calderdale has changed</a:t>
            </a:r>
            <a:endParaRPr/>
          </a:p>
          <a:p>
            <a:pPr indent="-62701" lvl="1" marL="54298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8"/>
              <a:buFont typeface="Arial"/>
              <a:buNone/>
            </a:pPr>
            <a:r>
              <a:t/>
            </a:r>
            <a:endParaRPr b="0" i="0" sz="328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2701" lvl="1" marL="54298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8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8205" y="1253490"/>
            <a:ext cx="8925094" cy="7856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/>
        </p:nvSpPr>
        <p:spPr>
          <a:xfrm>
            <a:off x="6620068" y="933450"/>
            <a:ext cx="9471744" cy="1474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Supermarket slot questions </a:t>
            </a:r>
            <a:endParaRPr/>
          </a:p>
        </p:txBody>
      </p:sp>
      <p:sp>
        <p:nvSpPr>
          <p:cNvPr id="177" name="Google Shape;177;p23"/>
          <p:cNvSpPr txBox="1"/>
          <p:nvPr/>
        </p:nvSpPr>
        <p:spPr>
          <a:xfrm>
            <a:off x="8307212" y="2407920"/>
            <a:ext cx="8517748" cy="4951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1490" lvl="1" marL="54298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8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 people vote about what matters in Calderdale</a:t>
            </a:r>
            <a:endParaRPr/>
          </a:p>
          <a:p>
            <a:pPr indent="-271490" lvl="1" marL="54298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8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ideas in public places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1490" lvl="1" marL="54298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8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Reaches more people in a different way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1490" lvl="1" marL="54298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8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Tried and tested way for people to have a say</a:t>
            </a:r>
            <a:endParaRPr/>
          </a:p>
          <a:p>
            <a:pPr indent="-62701" lvl="1" marL="54298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8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69244" y="7224227"/>
            <a:ext cx="2258008" cy="225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1072" y="2799689"/>
            <a:ext cx="7136879" cy="5329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/>
        </p:nvSpPr>
        <p:spPr>
          <a:xfrm>
            <a:off x="9144000" y="1310320"/>
            <a:ext cx="10650138" cy="6900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Digital Corner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9144000" y="2546891"/>
            <a:ext cx="7741020" cy="3457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1490" lvl="1" marL="54298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8"/>
              <a:buFont typeface="Arial"/>
              <a:buChar char="•"/>
            </a:pPr>
            <a:r>
              <a:rPr b="0" i="0" lang="en-US" sz="328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Rough ideas for mobile apps, from our last workshop – can you help iron them out?</a:t>
            </a:r>
            <a:endParaRPr/>
          </a:p>
          <a:p>
            <a:pPr indent="-271490" lvl="1" marL="54298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8"/>
              <a:buFont typeface="Arial"/>
              <a:buChar char="•"/>
            </a:pPr>
            <a:r>
              <a:rPr b="0" i="0" lang="en-US" sz="328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 are there ways that digital tools could help the other projects be even more effective?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01292" y="7000292"/>
            <a:ext cx="2258008" cy="225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8700" y="1723705"/>
            <a:ext cx="8229600" cy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40" y="295936"/>
            <a:ext cx="2258008" cy="225800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3551193" y="760095"/>
            <a:ext cx="8510155" cy="1474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Today…10-3pm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57520" y="0"/>
            <a:ext cx="4003357" cy="1033502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4893601" y="2553944"/>
            <a:ext cx="7167747" cy="7027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1490" lvl="1" marL="54298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8"/>
              <a:buFont typeface="Arial"/>
              <a:buChar char="•"/>
            </a:pPr>
            <a:r>
              <a:rPr b="0" i="0" lang="en-US" sz="328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are we? </a:t>
            </a:r>
            <a:endParaRPr/>
          </a:p>
          <a:p>
            <a:pPr indent="-271490" lvl="1" marL="54298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8"/>
              <a:buFont typeface="Arial"/>
              <a:buChar char="•"/>
            </a:pPr>
            <a:r>
              <a:rPr b="0" i="0" lang="en-US" sz="328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Recap</a:t>
            </a:r>
            <a:endParaRPr b="0" i="0" sz="328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1490" lvl="1" marL="54298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8"/>
              <a:buFont typeface="Arial"/>
              <a:buChar char="•"/>
            </a:pPr>
            <a:r>
              <a:rPr b="0" i="0" lang="en-US" sz="328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Prototype testing</a:t>
            </a:r>
            <a:endParaRPr/>
          </a:p>
          <a:p>
            <a:pPr indent="-271490" lvl="1" marL="54298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8"/>
              <a:buFont typeface="Arial"/>
              <a:buChar char="•"/>
            </a:pPr>
            <a:r>
              <a:rPr b="0" i="0" lang="en-US" sz="328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LUNCH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1490" lvl="1" marL="54298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8"/>
              <a:buFont typeface="Arial"/>
              <a:buChar char="•"/>
            </a:pPr>
            <a:r>
              <a:rPr b="0" i="0" lang="en-US" sz="328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 for ideas into real world</a:t>
            </a:r>
            <a:endParaRPr/>
          </a:p>
          <a:p>
            <a:pPr indent="-271490" lvl="1" marL="54298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8"/>
              <a:buFont typeface="Arial"/>
              <a:buChar char="•"/>
            </a:pPr>
            <a:r>
              <a:rPr b="0" i="0" lang="en-US" sz="328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‘Doing it’ - Calendar</a:t>
            </a:r>
            <a:endParaRPr/>
          </a:p>
          <a:p>
            <a:pPr indent="-271490" lvl="1" marL="54298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8"/>
              <a:buFont typeface="Arial"/>
              <a:buChar char="•"/>
            </a:pPr>
            <a:r>
              <a:rPr b="0" i="0" lang="en-US" sz="328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&amp; Learning needs</a:t>
            </a:r>
            <a:endParaRPr b="0" i="0" sz="328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1490" lvl="1" marL="54298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8"/>
              <a:buFont typeface="Arial"/>
              <a:buChar char="•"/>
            </a:pPr>
            <a:r>
              <a:rPr b="0" i="0" lang="en-US" sz="328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 b="0" i="0" sz="328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2701" lvl="1" marL="54298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8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700" y="1028700"/>
            <a:ext cx="2258008" cy="225800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5542762" y="717210"/>
            <a:ext cx="12003628" cy="17511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Democracy in your living room</a:t>
            </a:r>
            <a:endParaRPr b="0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21342" y="965353"/>
            <a:ext cx="10204206" cy="1020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29098" y="3815793"/>
            <a:ext cx="4503327" cy="450332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8686800" y="2390764"/>
            <a:ext cx="9170089" cy="41293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we make conversations that are interesting and about Calderdale that people might take home with them?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we take conversations to people - and give them the chance to talk about it for themselves?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/>
        </p:nvSpPr>
        <p:spPr>
          <a:xfrm>
            <a:off x="1028699" y="2703368"/>
            <a:ext cx="8416013" cy="627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</a:pPr>
            <a:r>
              <a:rPr b="1" i="0" lang="en-US" sz="3509" u="none" cap="none" strike="noStrike">
                <a:solidFill>
                  <a:srgbClr val="000000"/>
                </a:solidFill>
                <a:latin typeface="Arial Hebrew"/>
                <a:ea typeface="Arial Hebrew"/>
                <a:cs typeface="Arial Hebrew"/>
                <a:sym typeface="Arial Hebrew"/>
              </a:rPr>
              <a:t>Place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1262228" y="3285951"/>
            <a:ext cx="10792923" cy="1196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6295" lvl="1" marL="372589" marR="0" rtl="0" algn="l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6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Calderdale has changed as a place - part of this story is about the council but it's also about people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6295" lvl="1" marL="372589" marR="0" rtl="0" algn="l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6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has Calderdale, the physical place itself, changed?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b="4486" l="0" r="0" t="0"/>
          <a:stretch/>
        </p:blipFill>
        <p:spPr>
          <a:xfrm>
            <a:off x="15211909" y="5906672"/>
            <a:ext cx="3076090" cy="293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94081" y="3075512"/>
            <a:ext cx="4358640" cy="283115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1028700" y="5068878"/>
            <a:ext cx="10791760" cy="573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</a:pPr>
            <a:r>
              <a:rPr b="1" i="0" lang="en-US" sz="350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1262229" y="5817026"/>
            <a:ext cx="9185443" cy="11943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6295" lvl="1" marL="372589" marR="0" rtl="0" algn="l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6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We're different as people - generational divides are greater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6295" lvl="1" marL="372589" marR="0" rtl="0" algn="l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6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don't have the same patterns or live with the same pressures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6295" lvl="1" marL="372589" marR="0" rtl="0" algn="l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6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hopes and aspirations have changed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59625" y="4300079"/>
            <a:ext cx="6541630" cy="6541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302670" y="6431238"/>
            <a:ext cx="4200766" cy="420076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1028699" y="7648879"/>
            <a:ext cx="6635041" cy="573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</a:pPr>
            <a:r>
              <a:rPr b="1" i="0" lang="en-US" sz="350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Wider World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1262229" y="8295972"/>
            <a:ext cx="8697396" cy="12202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2609" lvl="1" marL="385218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We're part of a connected world in a way we weren't before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2609" lvl="1" marL="385218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Its influence on how we live is greater, but in what ways?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2609" lvl="1" marL="385218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does a changing world affect Calderdale</a:t>
            </a:r>
            <a:r>
              <a:rPr b="0" i="0" lang="en-US" sz="23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036413" y="485531"/>
            <a:ext cx="16222887" cy="1459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Calderdale knows it's changed but what does that mean for people who live here?</a:t>
            </a:r>
            <a:endParaRPr b="0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01950" y="7185875"/>
            <a:ext cx="2258008" cy="225800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3795034" y="291465"/>
            <a:ext cx="13600338" cy="1474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-US" sz="9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Since last  time…</a:t>
            </a:r>
            <a:endParaRPr b="1" i="0" sz="9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3286709" y="4018749"/>
            <a:ext cx="13673234" cy="41293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571500" lvl="0" marL="571500" marR="0" rtl="0" algn="l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big ideas on project posters</a:t>
            </a:r>
            <a:endParaRPr/>
          </a:p>
          <a:p>
            <a:pPr indent="-571500" lvl="0" marL="571500" marR="0" rtl="0" algn="l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Thinking shared with others… council staff, politicians, Health</a:t>
            </a:r>
            <a:endParaRPr/>
          </a:p>
          <a:p>
            <a:pPr indent="-571500" lvl="0" marL="571500" marR="0" rtl="0" algn="l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concrete descriptions of what it all means!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571500" marR="0" rtl="0" algn="l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9851" y="5067620"/>
            <a:ext cx="10058400" cy="521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8700" y="1028700"/>
            <a:ext cx="2258008" cy="225800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/>
        </p:nvSpPr>
        <p:spPr>
          <a:xfrm>
            <a:off x="2773883" y="6573543"/>
            <a:ext cx="8510155" cy="1474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it?</a:t>
            </a:r>
            <a:endParaRPr b="0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" name="Google Shape;127;p17"/>
          <p:cNvGrpSpPr/>
          <p:nvPr/>
        </p:nvGrpSpPr>
        <p:grpSpPr>
          <a:xfrm rot="-147348">
            <a:off x="2912166" y="321789"/>
            <a:ext cx="12558644" cy="6722984"/>
            <a:chOff x="1050040" y="1065485"/>
            <a:chExt cx="17133" cy="6036"/>
          </a:xfrm>
        </p:grpSpPr>
        <p:pic>
          <p:nvPicPr>
            <p:cNvPr id="128" name="Google Shape;128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1050040" y="1065485"/>
              <a:ext cx="17133" cy="60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17"/>
            <p:cNvSpPr/>
            <p:nvPr/>
          </p:nvSpPr>
          <p:spPr>
            <a:xfrm>
              <a:off x="1052456" y="1066351"/>
              <a:ext cx="13492" cy="41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36575" lIns="36575" spcFirstLastPara="1" rIns="36575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17"/>
          <p:cNvSpPr txBox="1"/>
          <p:nvPr/>
        </p:nvSpPr>
        <p:spPr>
          <a:xfrm>
            <a:off x="851019" y="2372111"/>
            <a:ext cx="16680912" cy="3993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4955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948A5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Calderdale Big </a:t>
            </a:r>
            <a:endParaRPr/>
          </a:p>
          <a:p>
            <a:pPr indent="0" lvl="0" marL="24955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948A5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Conversation</a:t>
            </a:r>
            <a:endParaRPr b="0" i="0" sz="7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type="title"/>
          </p:nvPr>
        </p:nvSpPr>
        <p:spPr>
          <a:xfrm>
            <a:off x="-762000" y="884238"/>
            <a:ext cx="140512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6000">
                <a:latin typeface="Arial"/>
                <a:ea typeface="Arial"/>
                <a:cs typeface="Arial"/>
                <a:sym typeface="Arial"/>
              </a:rPr>
              <a:t>Calderdale Big Conversation</a:t>
            </a:r>
            <a:endParaRPr b="1"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8"/>
          <p:cNvSpPr txBox="1"/>
          <p:nvPr>
            <p:ph idx="1" type="body"/>
          </p:nvPr>
        </p:nvSpPr>
        <p:spPr>
          <a:xfrm>
            <a:off x="1231019" y="2682240"/>
            <a:ext cx="17056981" cy="7604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Think about things that matter to you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 Have more conversations - and in new ways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 Have a say about your local area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 Make a real impact where you live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 Talk about what needs to be better in the place where you live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 Ways to improve how to live together, work together and build  better places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 A new relationship between residents and the council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 Real partnership: sharing the thinking and doing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 Hearing more voices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400"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66620" y="7246620"/>
            <a:ext cx="2258008" cy="2258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9"/>
          <p:cNvGrpSpPr/>
          <p:nvPr/>
        </p:nvGrpSpPr>
        <p:grpSpPr>
          <a:xfrm flipH="1" rot="147348">
            <a:off x="2356872" y="662778"/>
            <a:ext cx="15151420" cy="8160506"/>
            <a:chOff x="105004082" y="106548575"/>
            <a:chExt cx="1713243" cy="603619"/>
          </a:xfrm>
        </p:grpSpPr>
        <p:pic>
          <p:nvPicPr>
            <p:cNvPr id="143" name="Google Shape;143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105004082" y="106548575"/>
              <a:ext cx="1713243" cy="60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19"/>
            <p:cNvSpPr/>
            <p:nvPr/>
          </p:nvSpPr>
          <p:spPr>
            <a:xfrm>
              <a:off x="105245650" y="106635175"/>
              <a:ext cx="1349189" cy="4168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36575" lIns="36575" spcFirstLastPara="1" rIns="36575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5" name="Google Shape;14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23820" y="7392061"/>
            <a:ext cx="2258008" cy="225800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 txBox="1"/>
          <p:nvPr/>
        </p:nvSpPr>
        <p:spPr>
          <a:xfrm>
            <a:off x="777514" y="8521065"/>
            <a:ext cx="8510155" cy="1474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Conversation starters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3949428" y="2428817"/>
            <a:ext cx="11542205" cy="5270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8"/>
              <a:buFont typeface="Arial"/>
              <a:buNone/>
            </a:pPr>
            <a:r>
              <a:rPr b="0" i="0" lang="en-US" sz="460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Things we can do to start conversations about Calderdale - that get people talking about their own opinions, experiences, aspirations of place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700" y="1028700"/>
            <a:ext cx="2258008" cy="225800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/>
          <p:nvPr/>
        </p:nvSpPr>
        <p:spPr>
          <a:xfrm>
            <a:off x="3795034" y="817065"/>
            <a:ext cx="8510100" cy="14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-US" sz="9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Memory jog…</a:t>
            </a:r>
            <a:endParaRPr b="1" i="0" sz="9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8880" y="2558179"/>
            <a:ext cx="10424159" cy="7113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